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rambler.ru/" TargetMode="External"/><Relationship Id="rId2" Type="http://schemas.openxmlformats.org/officeDocument/2006/relationships/hyperlink" Target="http://www.edu54.ru/sites/default/files/upload/2010/03/logich_rass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napetrova.ucoz.ru/load/prezentacii/fizminutka_dlja_glaz_v_cirke/4-1-0-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6%20&#1082;&#1083;&#1072;&#1089;&#1089;\&#1059;&#1088;&#1086;&#1082;&#1080;%20&#1087;&#1086;%20&#1060;&#1043;&#1054;&#1057;\&#1059;&#1088;.%2018%20&#1042;&#1099;&#1095;&#1080;&#1089;&#1083;&#1080;&#1090;&#1077;&#1083;&#1100;&#1085;&#1099;&#1077;%20&#1090;&#1072;&#1073;&#1083;&#1080;&#1094;&#1099;.%20&#1058;&#1072;&#1073;&#1083;&#1080;&#1095;&#1085;&#1086;&#1077;%20&#1088;&#1077;&#1096;&#1077;&#1085;&#1080;&#1077;%20&#1083;&#1086;&#1075;&#1080;&#1095;&#1077;&#1089;&#1082;&#1080;&#1093;%20&#1079;&#1072;&#1076;&#1072;&#1095;\&#1041;&#1077;&#1079;%20&#1080;&#1084;&#1077;&#1085;&#1080;.wmv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Домашнее задание: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&amp;Icy;&amp;ncy;&amp;fcy;&amp;ocy;&amp;rcy;&amp;mcy;&amp;acy;&amp;tcy;&amp;icy;&amp;kcy;&amp;acy; : &amp;ucy;&amp;chcy;&amp;iecy;&amp;bcy;&amp;ncy;&amp;icy;&amp;kcy; &amp;dcy;&amp;lcy;&amp;yacy; 6 &amp;kcy;&amp;lcy;&amp;acy;&amp;s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1487951" cy="2143140"/>
          </a:xfrm>
          <a:prstGeom prst="rect">
            <a:avLst/>
          </a:prstGeom>
          <a:noFill/>
        </p:spPr>
      </p:pic>
      <p:pic>
        <p:nvPicPr>
          <p:cNvPr id="7" name="Picture 4" descr="&amp;Icy;&amp;ncy;&amp;fcy;&amp;ocy;&amp;rcy;&amp;mcy;&amp;acy;&amp;tcy;&amp;icy;&amp;kcy;&amp;acy; &amp;icy; &amp;Icy;&amp;Kcy;&amp;Tcy; : &amp;ucy;&amp;chcy;&amp;iecy;&amp;bcy;&amp;ncy;&amp;icy;&amp;kcy; &amp;dcy;&amp;lcy;&amp;yacy; 7 &amp;kcy;&amp;lcy;&amp;acy;&amp;scy;&amp;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1537549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214818"/>
            <a:ext cx="4108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§11 </a:t>
            </a:r>
            <a:r>
              <a:rPr lang="ru-RU" sz="4400" b="1" dirty="0" smtClean="0">
                <a:solidFill>
                  <a:srgbClr val="002060"/>
                </a:solidFill>
              </a:rPr>
              <a:t>(с.71- 76), </a:t>
            </a:r>
            <a:r>
              <a:rPr lang="ru-RU" sz="4400" b="1" dirty="0">
                <a:solidFill>
                  <a:srgbClr val="002060"/>
                </a:solidFill>
              </a:rPr>
              <a:t>РТ: №</a:t>
            </a:r>
            <a:r>
              <a:rPr lang="ru-RU" sz="4400" b="1" dirty="0" smtClean="0">
                <a:solidFill>
                  <a:srgbClr val="002060"/>
                </a:solidFill>
              </a:rPr>
              <a:t>128, №131, </a:t>
            </a:r>
            <a:r>
              <a:rPr lang="ru-RU" sz="4400" b="1" dirty="0">
                <a:solidFill>
                  <a:srgbClr val="002060"/>
                </a:solidFill>
              </a:rPr>
              <a:t>№</a:t>
            </a:r>
            <a:r>
              <a:rPr lang="ru-RU" sz="4400" b="1" dirty="0" smtClean="0">
                <a:solidFill>
                  <a:srgbClr val="002060"/>
                </a:solidFill>
              </a:rPr>
              <a:t>132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4071942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 §2.6,2.7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РТ: </a:t>
            </a:r>
            <a:r>
              <a:rPr lang="ru-RU" sz="3200" b="1" dirty="0" smtClean="0">
                <a:solidFill>
                  <a:srgbClr val="7030A0"/>
                </a:solidFill>
              </a:rPr>
              <a:t>с. 56-41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№38, №39, №41</a:t>
            </a:r>
          </a:p>
          <a:p>
            <a:endParaRPr lang="ru-RU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22497" y="4035429"/>
            <a:ext cx="435771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Самопроверка: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4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85918" y="57864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357422" y="1928802"/>
            <a:ext cx="5868134" cy="1880542"/>
            <a:chOff x="2357422" y="2357430"/>
            <a:chExt cx="5868134" cy="1880542"/>
          </a:xfrm>
        </p:grpSpPr>
        <p:sp>
          <p:nvSpPr>
            <p:cNvPr id="6" name="TextBox 5"/>
            <p:cNvSpPr txBox="1"/>
            <p:nvPr/>
          </p:nvSpPr>
          <p:spPr>
            <a:xfrm>
              <a:off x="2357422" y="278605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86710" y="278605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</a:rPr>
                <a:t>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7422" y="235743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</a:rPr>
                <a:t>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3372" y="328612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</a:rPr>
                <a:t>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29322" y="371475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</a:rPr>
                <a:t>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422" y="321468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7422" y="371475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43372" y="371475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3372" y="278605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3372" y="235743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322" y="235743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29322" y="285749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9322" y="328612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86710" y="235743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8148" y="328612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8148" y="371475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0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285720" y="3857628"/>
            <a:ext cx="8643998" cy="24288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Лена: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блины с вареньем;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Аня: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пироги с вареньем;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Ваня: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пироги с капустой;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Света: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оладьи со сметаной.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2396" y="607220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 балла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Разминка для глаз: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miranimashek.com/_ph/16/2/611847558.gif?14181274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1104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iranimashek.com/_ph/16/2/611847558.gif?14181274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364" y="2500306"/>
            <a:ext cx="1152128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Практическая работа: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bg1"/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&amp;Icy;&amp;ncy;&amp;fcy;&amp;ocy;&amp;rcy;&amp;mcy;&amp;acy;&amp;tcy;&amp;icy;&amp;kcy;&amp;acy; : &amp;ucy;&amp;chcy;&amp;iecy;&amp;bcy;&amp;ncy;&amp;icy;&amp;kcy; &amp;dcy;&amp;lcy;&amp;yacy; 6 &amp;kcy;&amp;lcy;&amp;acy;&amp;s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1487951" cy="2143140"/>
          </a:xfrm>
          <a:prstGeom prst="rect">
            <a:avLst/>
          </a:prstGeom>
          <a:noFill/>
        </p:spPr>
      </p:pic>
      <p:pic>
        <p:nvPicPr>
          <p:cNvPr id="5" name="Picture 4" descr="&amp;Icy;&amp;ncy;&amp;fcy;&amp;ocy;&amp;rcy;&amp;mcy;&amp;acy;&amp;tcy;&amp;icy;&amp;kcy;&amp;acy; &amp;icy; &amp;Icy;&amp;Kcy;&amp;Tcy; : &amp;ucy;&amp;chcy;&amp;iecy;&amp;bcy;&amp;ncy;&amp;icy;&amp;kcy; &amp;dcy;&amp;lcy;&amp;yacy; 7 &amp;kcy;&amp;lcy;&amp;acy;&amp;scy;&amp;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1537549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00438"/>
            <a:ext cx="4108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С. 186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ПР. №12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Задание №1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071942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С. 183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ПР. №7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Задание №1</a:t>
            </a:r>
          </a:p>
          <a:p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322497" y="4035429"/>
            <a:ext cx="435771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6644" y="6143644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балла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8229600" cy="9413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Оценка за урок: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56040" y="1499094"/>
            <a:ext cx="8130802" cy="45259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180975" marR="0" lvl="1" indent="-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0 - 1 балл –  оценка «2»</a:t>
            </a:r>
          </a:p>
          <a:p>
            <a:pPr marL="180975" marR="0" lvl="1" indent="-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2 - 4   балла – оценка «3»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– 6 баллов – оценка «4»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 и более баллов – оценка «5»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92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indent="22225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« Информатика 6,7 класс». Бином. 2013.</a:t>
            </a:r>
          </a:p>
          <a:p>
            <a:pPr indent="22225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 Методическое пособие. 6, 7 класс</a:t>
            </a:r>
          </a:p>
          <a:p>
            <a:pPr indent="22225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Л.Л.Босова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 Электронное приложение. 6, 7 класс</a:t>
            </a:r>
          </a:p>
          <a:p>
            <a:pPr marL="363538" indent="0">
              <a:buNone/>
            </a:pPr>
            <a:r>
              <a:rPr lang="en-US" sz="2000" dirty="0" smtClean="0">
                <a:hlinkClick r:id="rId3"/>
              </a:rPr>
              <a:t>http://images.rambler.ru/</a:t>
            </a:r>
            <a:endParaRPr lang="ru-RU" sz="2000" dirty="0" smtClean="0"/>
          </a:p>
          <a:p>
            <a:pPr marL="363538" indent="0"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lenapetrova.ucoz.ru/load/prezentacii/fizminutka_dlja_glaz_v_cirke/4-1-0-10</a:t>
            </a:r>
            <a:endParaRPr lang="ru-RU" sz="2000" dirty="0" smtClean="0"/>
          </a:p>
          <a:p>
            <a:pPr marL="363538" indent="-363538">
              <a:buNone/>
            </a:pPr>
            <a:endParaRPr lang="en-US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Использованные материалы: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38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Кутепова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Н.В,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МОАУ «СОШ №4 г.Соль- Илецка Оренбургской обл.»2014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290161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Проверка домашней работы: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&amp;Icy;&amp;ncy;&amp;fcy;&amp;ocy;&amp;rcy;&amp;mcy;&amp;acy;&amp;tcy;&amp;icy;&amp;kcy;&amp;acy; : &amp;ucy;&amp;chcy;&amp;iecy;&amp;bcy;&amp;ncy;&amp;icy;&amp;kcy; &amp;dcy;&amp;lcy;&amp;yacy; 6 &amp;kcy;&amp;lcy;&amp;acy;&amp;s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1487951" cy="2143140"/>
          </a:xfrm>
          <a:prstGeom prst="rect">
            <a:avLst/>
          </a:prstGeom>
          <a:noFill/>
        </p:spPr>
      </p:pic>
      <p:pic>
        <p:nvPicPr>
          <p:cNvPr id="7" name="Picture 4" descr="&amp;Icy;&amp;ncy;&amp;fcy;&amp;ocy;&amp;rcy;&amp;mcy;&amp;acy;&amp;tcy;&amp;icy;&amp;kcy;&amp;acy; &amp;icy; &amp;Icy;&amp;Kcy;&amp;Tcy; : &amp;ucy;&amp;chcy;&amp;iecy;&amp;bcy;&amp;ncy;&amp;icy;&amp;kcy; &amp;dcy;&amp;lcy;&amp;yacy; 7 &amp;kcy;&amp;lcy;&amp;acy;&amp;scy;&amp;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1537549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214818"/>
            <a:ext cx="4108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РТ: №123, №125, №126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4357694"/>
            <a:ext cx="4176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№28, №33, №34</a:t>
            </a:r>
          </a:p>
          <a:p>
            <a:endParaRPr lang="ru-RU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465373" y="3963991"/>
            <a:ext cx="435771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24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Кутепова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Н.В,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МОАУ «СОШ №4 г.Соль- Илецка Оренбургской обл.»2014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2330" y="5929330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 1 баллу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легко решить задачу?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7860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11113" algn="just">
              <a:spcBef>
                <a:spcPts val="0"/>
              </a:spcBef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indent="11113" algn="just">
              <a:spcBef>
                <a:spcPts val="0"/>
              </a:spcBef>
              <a:buAutoNum type="arabicParenR"/>
            </a:pPr>
            <a:r>
              <a:rPr lang="ru-RU" sz="3600" b="1" dirty="0" smtClean="0">
                <a:solidFill>
                  <a:srgbClr val="FF0066"/>
                </a:solidFill>
              </a:rPr>
              <a:t>Сколько предметов в наборе?</a:t>
            </a:r>
          </a:p>
          <a:p>
            <a:pPr marL="0" indent="11113" algn="just">
              <a:spcBef>
                <a:spcPts val="0"/>
              </a:spcBef>
              <a:buAutoNum type="arabicParenR"/>
            </a:pPr>
            <a:r>
              <a:rPr lang="ru-RU" sz="3600" b="1" dirty="0" smtClean="0">
                <a:solidFill>
                  <a:srgbClr val="7030A0"/>
                </a:solidFill>
              </a:rPr>
              <a:t> Какова стоимость предметов 1 </a:t>
            </a:r>
          </a:p>
          <a:p>
            <a:pPr marL="0" indent="11113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вида?</a:t>
            </a:r>
          </a:p>
          <a:p>
            <a:pPr marL="0" indent="11113" algn="just">
              <a:spcBef>
                <a:spcPts val="0"/>
              </a:spcBef>
              <a:buAutoNum type="arabicParenR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Какова стоимость всего набора?</a:t>
            </a:r>
          </a:p>
        </p:txBody>
      </p:sp>
      <p:sp>
        <p:nvSpPr>
          <p:cNvPr id="14" name="Содержимое 4"/>
          <p:cNvSpPr txBox="1">
            <a:spLocks/>
          </p:cNvSpPr>
          <p:nvPr/>
        </p:nvSpPr>
        <p:spPr>
          <a:xfrm>
            <a:off x="0" y="714356"/>
            <a:ext cx="9144000" cy="3857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11113" algn="just"/>
            <a:r>
              <a:rPr lang="ru-RU" sz="3600" b="1" dirty="0" smtClean="0">
                <a:solidFill>
                  <a:srgbClr val="002060"/>
                </a:solidFill>
              </a:rPr>
              <a:t>В набор для первоклассника входят  10 тетрадей в клетку по 3 р.,  10 тетрадей в линию по 2 р. 50 коп., 4 альбома для рисования по 5 р., набор цветных карандашей  за 20 р.,  6 авторучек по 5 р., 6 простых карандашей по 1 р.,  2 набора цветной бумаги по 12 р.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72008"/>
            <a:ext cx="2214546" cy="20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21218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действия выполнены в таблице?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1928802"/>
            <a:ext cx="214310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3* 10 = 30</a:t>
            </a:r>
            <a:endParaRPr lang="ru-RU" sz="3100" dirty="0"/>
          </a:p>
        </p:txBody>
      </p:sp>
      <p:sp>
        <p:nvSpPr>
          <p:cNvPr id="18" name="TextBox 17"/>
          <p:cNvSpPr txBox="1"/>
          <p:nvPr/>
        </p:nvSpPr>
        <p:spPr>
          <a:xfrm>
            <a:off x="7000892" y="2500306"/>
            <a:ext cx="2143108" cy="569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2,5* 10 </a:t>
            </a:r>
            <a:r>
              <a:rPr lang="ru-RU" sz="3100" smtClean="0"/>
              <a:t>= </a:t>
            </a:r>
            <a:r>
              <a:rPr lang="ru-RU" sz="3100" smtClean="0"/>
              <a:t>25</a:t>
            </a:r>
            <a:endParaRPr lang="ru-RU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7000891" y="3071810"/>
            <a:ext cx="214310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5* 4 = 20</a:t>
            </a:r>
            <a:endParaRPr lang="ru-RU" sz="31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3643314"/>
            <a:ext cx="2143108" cy="1046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20* 1 = 20</a:t>
            </a:r>
          </a:p>
          <a:p>
            <a:endParaRPr lang="ru-RU" sz="3100" dirty="0"/>
          </a:p>
        </p:txBody>
      </p:sp>
      <p:sp>
        <p:nvSpPr>
          <p:cNvPr id="21" name="TextBox 20"/>
          <p:cNvSpPr txBox="1"/>
          <p:nvPr/>
        </p:nvSpPr>
        <p:spPr>
          <a:xfrm>
            <a:off x="7000891" y="4500570"/>
            <a:ext cx="214310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5* 6 = 30</a:t>
            </a:r>
            <a:endParaRPr lang="ru-RU" sz="3100" dirty="0"/>
          </a:p>
        </p:txBody>
      </p:sp>
      <p:sp>
        <p:nvSpPr>
          <p:cNvPr id="22" name="TextBox 21"/>
          <p:cNvSpPr txBox="1"/>
          <p:nvPr/>
        </p:nvSpPr>
        <p:spPr>
          <a:xfrm>
            <a:off x="7000892" y="5072074"/>
            <a:ext cx="2143108" cy="569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1* 6 = 6</a:t>
            </a:r>
            <a:endParaRPr lang="ru-RU" sz="3100" dirty="0"/>
          </a:p>
        </p:txBody>
      </p:sp>
      <p:sp>
        <p:nvSpPr>
          <p:cNvPr id="23" name="TextBox 22"/>
          <p:cNvSpPr txBox="1"/>
          <p:nvPr/>
        </p:nvSpPr>
        <p:spPr>
          <a:xfrm>
            <a:off x="7000891" y="5643578"/>
            <a:ext cx="214310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12* 2 = 24</a:t>
            </a:r>
            <a:endParaRPr lang="ru-RU" sz="3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9256" y="6288613"/>
            <a:ext cx="1500198" cy="569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Сумма</a:t>
            </a:r>
            <a:endParaRPr lang="ru-RU" sz="31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6288613"/>
            <a:ext cx="2071670" cy="569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Сумма</a:t>
            </a:r>
            <a:endParaRPr lang="ru-RU" sz="3100" dirty="0"/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можно назвать такой тип таблиц?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1 баллу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2" name="Заголовок 3"/>
          <p:cNvSpPr txBox="1">
            <a:spLocks noGrp="1"/>
          </p:cNvSpPr>
          <p:nvPr>
            <p:ph type="title"/>
          </p:nvPr>
        </p:nvSpPr>
        <p:spPr>
          <a:xfrm>
            <a:off x="285720" y="285728"/>
            <a:ext cx="8572560" cy="1214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Вспомни, какие еще задачи можно решать с помощью таблиц?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0" y="1714488"/>
          <a:ext cx="9144000" cy="40130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43042"/>
                <a:gridCol w="1143008"/>
                <a:gridCol w="1428760"/>
                <a:gridCol w="1357322"/>
                <a:gridCol w="1643074"/>
                <a:gridCol w="1928794"/>
              </a:tblGrid>
              <a:tr h="50006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Фамилия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Профессия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Маляр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Мельник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Плотник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Почтальон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Парикмахер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Иванов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210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Петров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483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Сидоров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772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Гришин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64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Алексеев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5786454"/>
            <a:ext cx="9280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Маляр</a:t>
            </a:r>
            <a:r>
              <a:rPr lang="ru-RU" sz="2800" b="1" dirty="0" smtClean="0">
                <a:solidFill>
                  <a:srgbClr val="002060"/>
                </a:solidFill>
              </a:rPr>
              <a:t> – Алексеев,  </a:t>
            </a:r>
            <a:r>
              <a:rPr lang="ru-RU" sz="2800" b="1" dirty="0" smtClean="0">
                <a:solidFill>
                  <a:srgbClr val="C00000"/>
                </a:solidFill>
              </a:rPr>
              <a:t>мельник</a:t>
            </a:r>
            <a:r>
              <a:rPr lang="ru-RU" sz="2800" b="1" dirty="0" smtClean="0">
                <a:solidFill>
                  <a:srgbClr val="002060"/>
                </a:solidFill>
              </a:rPr>
              <a:t> – Сидоров, </a:t>
            </a:r>
            <a:r>
              <a:rPr lang="ru-RU" sz="2800" b="1" dirty="0" smtClean="0">
                <a:solidFill>
                  <a:srgbClr val="C00000"/>
                </a:solidFill>
              </a:rPr>
              <a:t>плотник</a:t>
            </a:r>
            <a:r>
              <a:rPr lang="ru-RU" sz="2800" b="1" dirty="0" smtClean="0">
                <a:solidFill>
                  <a:srgbClr val="002060"/>
                </a:solidFill>
              </a:rPr>
              <a:t>  - Петров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6334780"/>
            <a:ext cx="703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почтальон </a:t>
            </a:r>
            <a:r>
              <a:rPr lang="ru-RU" sz="2800" b="1" dirty="0" smtClean="0">
                <a:solidFill>
                  <a:srgbClr val="002060"/>
                </a:solidFill>
              </a:rPr>
              <a:t>– Гришин,</a:t>
            </a:r>
            <a:r>
              <a:rPr lang="ru-RU" sz="2800" b="1" dirty="0" smtClean="0">
                <a:solidFill>
                  <a:srgbClr val="C00000"/>
                </a:solidFill>
              </a:rPr>
              <a:t> парикмахер </a:t>
            </a:r>
            <a:r>
              <a:rPr lang="ru-RU" sz="2800" b="1" dirty="0" smtClean="0">
                <a:solidFill>
                  <a:srgbClr val="002060"/>
                </a:solidFill>
              </a:rPr>
              <a:t>– Иванов.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7839" y="1714488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 балл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Тема урока: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571612"/>
            <a:ext cx="8572560" cy="504351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«Вычислительные таблицы.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Табличное решение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логических задач»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075" t="70661" r="35018" b="1956"/>
          <a:stretch>
            <a:fillRect/>
          </a:stretch>
        </p:blipFill>
        <p:spPr bwMode="auto">
          <a:xfrm>
            <a:off x="1928794" y="5072074"/>
            <a:ext cx="1785950" cy="14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412" b="71910"/>
          <a:stretch>
            <a:fillRect/>
          </a:stretch>
        </p:blipFill>
        <p:spPr bwMode="auto">
          <a:xfrm>
            <a:off x="428596" y="3786190"/>
            <a:ext cx="47149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b="40633"/>
          <a:stretch>
            <a:fillRect/>
          </a:stretch>
        </p:blipFill>
        <p:spPr bwMode="auto">
          <a:xfrm>
            <a:off x="5214942" y="4071942"/>
            <a:ext cx="35004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143512"/>
            <a:ext cx="32432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38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Кутепова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Н.В,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МОАУ «СОШ №4 г.Соль- Илецка Оренбургской обл.»2014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571612"/>
            <a:ext cx="31352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22225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Узнать:</a:t>
            </a:r>
          </a:p>
          <a:p>
            <a:pPr marL="6350" indent="22225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Вспомнить:</a:t>
            </a:r>
          </a:p>
          <a:p>
            <a:pPr marL="6350" indent="22225"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6350" indent="22225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Продолжить</a:t>
            </a:r>
          </a:p>
          <a:p>
            <a:pPr marL="6350" indent="22225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учиться:</a:t>
            </a: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770" y="157161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 вычислительных таблицах.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2071678"/>
            <a:ext cx="564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как решать логические задачи с помощью таблиц.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363" y="6049841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 1 баллу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Цели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3357562"/>
            <a:ext cx="5192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работать с таблицами в текстовом редакторе и решать с их помощью задачи.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15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Вычислительные таблицы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Без имен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928670"/>
            <a:ext cx="8215370" cy="571504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4298074" y="6453186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357322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решать логические задачи?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РТ. С. 112 № 129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4399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90" y="4000504"/>
            <a:ext cx="87537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0364" y="5643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2462" y="5643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6072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715140" y="2857496"/>
            <a:ext cx="242886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7158" y="3286124"/>
            <a:ext cx="478634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286380" y="3286124"/>
            <a:ext cx="35719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85720" y="3714752"/>
            <a:ext cx="121444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00364" y="6072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0" y="6072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500694" y="2428868"/>
            <a:ext cx="321471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85720" y="2857496"/>
            <a:ext cx="62151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929454" y="6072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51435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72462" y="51435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10" y="51435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57356" y="51435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43570" y="51435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16" y="51435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4348" y="5643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57356" y="5643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9454" y="5643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43570" y="5643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43570" y="60722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72462" y="6143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14282" y="1571612"/>
            <a:ext cx="8715436" cy="24288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Аня: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белые туфли и белое платье;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Валя: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синие туфли и зеленое платье;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Наташа: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зеленые туфли и синее платье;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00892" y="1000108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 1 баллу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6" grpId="0"/>
      <p:bldP spid="57" grpId="0"/>
      <p:bldP spid="62" grpId="0"/>
      <p:bldP spid="64" grpId="0"/>
      <p:bldP spid="66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Самостоятельная работа: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571744"/>
            <a:ext cx="4108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РТ.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С.111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№ 127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Решебник по информат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3116"/>
            <a:ext cx="241326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602</Words>
  <PresentationFormat>Экран (4:3)</PresentationFormat>
  <Paragraphs>164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Домашнее задание:</vt:lpstr>
      <vt:lpstr>Проверка домашней работы:</vt:lpstr>
      <vt:lpstr>Как легко решить задачу?</vt:lpstr>
      <vt:lpstr>Вспомни, какие еще задачи можно решать с помощью таблиц?</vt:lpstr>
      <vt:lpstr>Тема урока:</vt:lpstr>
      <vt:lpstr>Цели урока:</vt:lpstr>
      <vt:lpstr>Вычислительные таблицы</vt:lpstr>
      <vt:lpstr>Как решать логические задачи? РТ. С. 112 № 129 </vt:lpstr>
      <vt:lpstr>Самостоятельная работа:</vt:lpstr>
      <vt:lpstr>Самопроверка:</vt:lpstr>
      <vt:lpstr>Разминка для глаз:</vt:lpstr>
      <vt:lpstr>Слайд 12</vt:lpstr>
      <vt:lpstr>Практическая работа:</vt:lpstr>
      <vt:lpstr>Слайд 14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cp:lastModifiedBy>home</cp:lastModifiedBy>
  <cp:revision>40</cp:revision>
  <dcterms:modified xsi:type="dcterms:W3CDTF">2014-12-17T10:30:57Z</dcterms:modified>
</cp:coreProperties>
</file>